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60" r:id="rId2"/>
    <p:sldId id="261" r:id="rId3"/>
    <p:sldId id="283" r:id="rId4"/>
    <p:sldId id="275" r:id="rId5"/>
    <p:sldId id="265" r:id="rId6"/>
    <p:sldId id="280" r:id="rId7"/>
    <p:sldId id="281" r:id="rId8"/>
    <p:sldId id="284" r:id="rId9"/>
    <p:sldId id="282" r:id="rId10"/>
    <p:sldId id="273" r:id="rId11"/>
    <p:sldId id="279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ts val="2400"/>
      </a:spcBef>
      <a:spcAft>
        <a:spcPct val="0"/>
      </a:spcAft>
      <a:buClr>
        <a:srgbClr val="000000"/>
      </a:buClr>
      <a:buSzPct val="100000"/>
      <a:buFont typeface="Calibri" pitchFamily="34" charset="0"/>
      <a:buChar char="•"/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ts val="2400"/>
      </a:spcBef>
      <a:spcAft>
        <a:spcPct val="0"/>
      </a:spcAft>
      <a:buClr>
        <a:srgbClr val="000000"/>
      </a:buClr>
      <a:buSzPct val="100000"/>
      <a:buFont typeface="Calibri" pitchFamily="34" charset="0"/>
      <a:buChar char="•"/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ts val="2400"/>
      </a:spcBef>
      <a:spcAft>
        <a:spcPct val="0"/>
      </a:spcAft>
      <a:buClr>
        <a:srgbClr val="000000"/>
      </a:buClr>
      <a:buSzPct val="100000"/>
      <a:buFont typeface="Calibri" pitchFamily="34" charset="0"/>
      <a:buChar char="•"/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ts val="2400"/>
      </a:spcBef>
      <a:spcAft>
        <a:spcPct val="0"/>
      </a:spcAft>
      <a:buClr>
        <a:srgbClr val="000000"/>
      </a:buClr>
      <a:buSzPct val="100000"/>
      <a:buFont typeface="Calibri" pitchFamily="34" charset="0"/>
      <a:buChar char="•"/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ts val="2400"/>
      </a:spcBef>
      <a:spcAft>
        <a:spcPct val="0"/>
      </a:spcAft>
      <a:buClr>
        <a:srgbClr val="000000"/>
      </a:buClr>
      <a:buSzPct val="100000"/>
      <a:buFont typeface="Calibri" pitchFamily="34" charset="0"/>
      <a:buChar char="•"/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noProof="0" smtClean="0"/>
          </a:p>
        </p:txBody>
      </p:sp>
    </p:spTree>
    <p:extLst>
      <p:ext uri="{BB962C8B-B14F-4D97-AF65-F5344CB8AC3E}">
        <p14:creationId xmlns:p14="http://schemas.microsoft.com/office/powerpoint/2010/main" xmlns="" val="60606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oundRect">
            <a:avLst>
              <a:gd name="adj" fmla="val 102"/>
            </a:avLst>
          </a:prstGeom>
          <a:gradFill rotWithShape="1">
            <a:gsLst>
              <a:gs pos="0">
                <a:srgbClr val="8C8C8C">
                  <a:alpha val="49001"/>
                </a:srgbClr>
              </a:gs>
              <a:gs pos="100000">
                <a:srgbClr val="C0C0C0">
                  <a:alpha val="39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532813" y="0"/>
            <a:ext cx="107950" cy="685800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647113" y="0"/>
            <a:ext cx="533400" cy="6858000"/>
          </a:xfrm>
          <a:prstGeom prst="roundRect">
            <a:avLst>
              <a:gd name="adj" fmla="val 296"/>
            </a:avLst>
          </a:prstGeom>
          <a:solidFill>
            <a:srgbClr val="9F35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7" name="Picture 17" descr="logo_ISEP_smal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88" y="6240463"/>
            <a:ext cx="19685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468313" y="6057900"/>
            <a:ext cx="8135937" cy="10795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647113" y="188913"/>
            <a:ext cx="533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Calibri" pitchFamily="34" charset="0"/>
              <a:buNone/>
              <a:defRPr/>
            </a:pPr>
            <a:r>
              <a:rPr lang="en-GB" sz="2200" dirty="0" smtClean="0">
                <a:solidFill>
                  <a:srgbClr val="FFFFFF"/>
                </a:solidFill>
              </a:rPr>
              <a:t>EPS@ISEP – E</a:t>
            </a:r>
            <a:r>
              <a:rPr lang="en-GB" sz="1600" dirty="0" smtClean="0">
                <a:solidFill>
                  <a:srgbClr val="FFFFFF"/>
                </a:solidFill>
              </a:rPr>
              <a:t>UROPEAN </a:t>
            </a:r>
            <a:r>
              <a:rPr lang="en-GB" sz="2200" dirty="0" smtClean="0">
                <a:solidFill>
                  <a:srgbClr val="FFFFFF"/>
                </a:solidFill>
              </a:rPr>
              <a:t> P</a:t>
            </a:r>
            <a:r>
              <a:rPr lang="en-GB" sz="1600" dirty="0" smtClean="0">
                <a:solidFill>
                  <a:srgbClr val="FFFFFF"/>
                </a:solidFill>
              </a:rPr>
              <a:t>ROJECT </a:t>
            </a:r>
            <a:r>
              <a:rPr lang="en-GB" sz="2200" dirty="0" smtClean="0">
                <a:solidFill>
                  <a:srgbClr val="FFFFFF"/>
                </a:solidFill>
              </a:rPr>
              <a:t>S</a:t>
            </a:r>
            <a:r>
              <a:rPr lang="en-GB" sz="1600" dirty="0" smtClean="0">
                <a:solidFill>
                  <a:srgbClr val="FFFFFF"/>
                </a:solidFill>
              </a:rPr>
              <a:t>EMESTER  AT </a:t>
            </a:r>
            <a:r>
              <a:rPr lang="en-GB" sz="2200" dirty="0" smtClean="0">
                <a:solidFill>
                  <a:srgbClr val="FFFFFF"/>
                </a:solidFill>
              </a:rPr>
              <a:t>ISEP</a:t>
            </a:r>
            <a:r>
              <a:rPr lang="en-GB" sz="1600" dirty="0" smtClean="0">
                <a:solidFill>
                  <a:srgbClr val="FFFFFF"/>
                </a:solidFill>
              </a:rPr>
              <a:t>     SPRING 2013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alibri" pitchFamily="3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Clr>
                <a:srgbClr val="000000"/>
              </a:buClr>
              <a:buFont typeface="Times New Roman" pitchFamily="18" charset="0"/>
              <a:buNone/>
              <a:defRPr sz="48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3597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E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07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E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7627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877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87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560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484313"/>
            <a:ext cx="39560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3928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991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858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465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EE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643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EE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10588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557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0645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duplo para editar os formatos do esquema do texto</a:t>
            </a:r>
          </a:p>
          <a:p>
            <a:pPr lvl="1"/>
            <a:r>
              <a:rPr lang="en-GB" smtClean="0"/>
              <a:t>Segundo nível do esquema</a:t>
            </a:r>
          </a:p>
          <a:p>
            <a:pPr lvl="2"/>
            <a:r>
              <a:rPr lang="en-GB" smtClean="0"/>
              <a:t>Terceiro nível do esquema</a:t>
            </a:r>
          </a:p>
          <a:p>
            <a:pPr lvl="3"/>
            <a:r>
              <a:rPr lang="en-GB" smtClean="0"/>
              <a:t>Quarto nível do esquema</a:t>
            </a:r>
          </a:p>
          <a:p>
            <a:pPr lvl="4"/>
            <a:r>
              <a:rPr lang="en-GB" smtClean="0"/>
              <a:t>Quinto nível do esquema</a:t>
            </a:r>
          </a:p>
          <a:p>
            <a:pPr lvl="4"/>
            <a:r>
              <a:rPr lang="en-GB" smtClean="0"/>
              <a:t>Sexto nível do esquema</a:t>
            </a:r>
          </a:p>
          <a:p>
            <a:pPr lvl="4"/>
            <a:r>
              <a:rPr lang="en-GB" smtClean="0"/>
              <a:t>Sétimo nível do esquema</a:t>
            </a:r>
          </a:p>
          <a:p>
            <a:pPr lvl="4"/>
            <a:r>
              <a:rPr lang="en-GB" smtClean="0"/>
              <a:t>Oitavo nível do esquema</a:t>
            </a:r>
          </a:p>
          <a:p>
            <a:pPr lvl="4"/>
            <a:r>
              <a:rPr lang="en-GB" smtClean="0"/>
              <a:t>Nono nível do esquema</a:t>
            </a:r>
          </a:p>
        </p:txBody>
      </p:sp>
      <p:sp>
        <p:nvSpPr>
          <p:cNvPr id="1027" name="AutoShape 1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oundRect">
            <a:avLst>
              <a:gd name="adj" fmla="val 102"/>
            </a:avLst>
          </a:prstGeom>
          <a:gradFill rotWithShape="1">
            <a:gsLst>
              <a:gs pos="0">
                <a:srgbClr val="8C8C8C">
                  <a:alpha val="49001"/>
                </a:srgbClr>
              </a:gs>
              <a:gs pos="100000">
                <a:srgbClr val="C0C0C0">
                  <a:alpha val="39998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8" name="AutoShape 2"/>
          <p:cNvSpPr>
            <a:spLocks noChangeArrowheads="1"/>
          </p:cNvSpPr>
          <p:nvPr/>
        </p:nvSpPr>
        <p:spPr bwMode="auto">
          <a:xfrm>
            <a:off x="8532813" y="0"/>
            <a:ext cx="107950" cy="685800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647113" y="0"/>
            <a:ext cx="533400" cy="6858000"/>
          </a:xfrm>
          <a:prstGeom prst="roundRect">
            <a:avLst>
              <a:gd name="adj" fmla="val 296"/>
            </a:avLst>
          </a:prstGeom>
          <a:solidFill>
            <a:srgbClr val="9F350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0" name="Text Box 13"/>
          <p:cNvSpPr txBox="1">
            <a:spLocks noChangeArrowheads="1"/>
          </p:cNvSpPr>
          <p:nvPr userDrawn="1"/>
        </p:nvSpPr>
        <p:spPr bwMode="auto">
          <a:xfrm>
            <a:off x="395288" y="6237288"/>
            <a:ext cx="172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b="1" dirty="0" smtClean="0">
                <a:solidFill>
                  <a:schemeClr val="tx1"/>
                </a:solidFill>
              </a:rPr>
              <a:t>2013-04-18 </a:t>
            </a:r>
            <a:r>
              <a:rPr lang="pt-PT" sz="1000" b="1" smtClean="0">
                <a:solidFill>
                  <a:schemeClr val="tx1"/>
                </a:solidFill>
              </a:rPr>
              <a:t>|</a:t>
            </a:r>
            <a:r>
              <a:rPr lang="pt-PT" sz="1000" smtClean="0">
                <a:solidFill>
                  <a:schemeClr val="tx1"/>
                </a:solidFill>
              </a:rPr>
              <a:t> </a:t>
            </a:r>
            <a:fld id="{6CC495D5-5EF4-4170-92DF-EF7BD09CC5FB}" type="slidenum">
              <a:rPr lang="pt-PT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pt-PT" sz="1000" smtClean="0">
              <a:solidFill>
                <a:schemeClr val="tx1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2" name="Picture 21" descr="logo_ISEP_smal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88" y="6240463"/>
            <a:ext cx="19685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AutoShape 2"/>
          <p:cNvSpPr>
            <a:spLocks noChangeArrowheads="1"/>
          </p:cNvSpPr>
          <p:nvPr userDrawn="1"/>
        </p:nvSpPr>
        <p:spPr bwMode="auto">
          <a:xfrm>
            <a:off x="468313" y="6057900"/>
            <a:ext cx="8135937" cy="107950"/>
          </a:xfrm>
          <a:prstGeom prst="roundRect">
            <a:avLst>
              <a:gd name="adj" fmla="val 528"/>
            </a:avLst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4" name="Text Box 9"/>
          <p:cNvSpPr txBox="1">
            <a:spLocks noChangeArrowheads="1"/>
          </p:cNvSpPr>
          <p:nvPr userDrawn="1"/>
        </p:nvSpPr>
        <p:spPr bwMode="auto">
          <a:xfrm>
            <a:off x="8647113" y="188913"/>
            <a:ext cx="533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Calibri" pitchFamily="34" charset="0"/>
              <a:buNone/>
              <a:defRPr/>
            </a:pPr>
            <a:r>
              <a:rPr lang="en-GB" sz="2200" dirty="0" smtClean="0">
                <a:solidFill>
                  <a:srgbClr val="FFFFFF"/>
                </a:solidFill>
              </a:rPr>
              <a:t>EPS@ISEP – E</a:t>
            </a:r>
            <a:r>
              <a:rPr lang="en-GB" sz="1600" dirty="0" smtClean="0">
                <a:solidFill>
                  <a:srgbClr val="FFFFFF"/>
                </a:solidFill>
              </a:rPr>
              <a:t>UROPEAN </a:t>
            </a:r>
            <a:r>
              <a:rPr lang="en-GB" sz="2200" dirty="0" smtClean="0">
                <a:solidFill>
                  <a:srgbClr val="FFFFFF"/>
                </a:solidFill>
              </a:rPr>
              <a:t> P</a:t>
            </a:r>
            <a:r>
              <a:rPr lang="en-GB" sz="1600" dirty="0" smtClean="0">
                <a:solidFill>
                  <a:srgbClr val="FFFFFF"/>
                </a:solidFill>
              </a:rPr>
              <a:t>ROJECT </a:t>
            </a:r>
            <a:r>
              <a:rPr lang="en-GB" sz="2200" dirty="0" smtClean="0">
                <a:solidFill>
                  <a:srgbClr val="FFFFFF"/>
                </a:solidFill>
              </a:rPr>
              <a:t>S</a:t>
            </a:r>
            <a:r>
              <a:rPr lang="en-GB" sz="1600" dirty="0" smtClean="0">
                <a:solidFill>
                  <a:srgbClr val="FFFFFF"/>
                </a:solidFill>
              </a:rPr>
              <a:t>EMESTER  AT </a:t>
            </a:r>
            <a:r>
              <a:rPr lang="en-GB" sz="2200" dirty="0" smtClean="0">
                <a:solidFill>
                  <a:srgbClr val="FFFFFF"/>
                </a:solidFill>
              </a:rPr>
              <a:t>ISEP</a:t>
            </a:r>
            <a:r>
              <a:rPr lang="en-GB" sz="1600" dirty="0" smtClean="0">
                <a:solidFill>
                  <a:srgbClr val="FFFFFF"/>
                </a:solidFill>
              </a:rPr>
              <a:t>     SPRING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2800" b="1">
          <a:solidFill>
            <a:srgbClr val="FFFFFF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Calibri" pitchFamily="34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just" defTabSz="449263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2.avi"/><Relationship Id="rId1" Type="http://schemas.openxmlformats.org/officeDocument/2006/relationships/video" Target="../media/media1.avi"/><Relationship Id="rId6" Type="http://schemas.microsoft.com/office/2007/relationships/media" Target="../media/media2.avi"/><Relationship Id="rId5" Type="http://schemas.openxmlformats.org/officeDocument/2006/relationships/image" Target="../media/image3.png"/><Relationship Id="rId4" Type="http://schemas.microsoft.com/office/2007/relationships/media" Target="../media/media1.avi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724400"/>
            <a:ext cx="6400800" cy="12954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Bennet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Möller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No. 1121551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Emil </a:t>
            </a: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Konrad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Wlazlo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No. 1121552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Mateusz </a:t>
            </a: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Tarkowski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No. 1121556</a:t>
            </a:r>
          </a:p>
          <a:p>
            <a:pPr algn="l">
              <a:spcBef>
                <a:spcPts val="0"/>
              </a:spcBef>
              <a:defRPr/>
            </a:pP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Toon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Van den </a:t>
            </a:r>
            <a:r>
              <a:rPr lang="en-GB" sz="2000" b="1" dirty="0" err="1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Bleeken</a:t>
            </a:r>
            <a:r>
              <a:rPr lang="en-GB" sz="2000" b="1" dirty="0" smtClean="0">
                <a:solidFill>
                  <a:srgbClr val="5C5C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No. 1121560</a:t>
            </a:r>
          </a:p>
          <a:p>
            <a:pPr algn="l">
              <a:defRPr/>
            </a:pPr>
            <a:endParaRPr lang="en-GB" b="1" dirty="0" smtClean="0">
              <a:solidFill>
                <a:srgbClr val="5C5C5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Electronic buoy</a:t>
            </a:r>
            <a:endParaRPr lang="en-US" sz="4400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991475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200" b="1" dirty="0" smtClean="0"/>
              <a:t>Achievements:</a:t>
            </a:r>
            <a:endParaRPr lang="pl-PL" sz="2200" b="1" dirty="0" smtClean="0"/>
          </a:p>
          <a:p>
            <a:pPr lvl="1">
              <a:lnSpc>
                <a:spcPct val="90000"/>
              </a:lnSpc>
            </a:pPr>
            <a:r>
              <a:rPr lang="pl-PL" sz="1800" dirty="0" smtClean="0"/>
              <a:t>solid </a:t>
            </a:r>
            <a:r>
              <a:rPr lang="en-GB" sz="1800" dirty="0" smtClean="0"/>
              <a:t>background knowledge about issues related to buoys </a:t>
            </a:r>
            <a:r>
              <a:rPr lang="pl-PL" sz="1800" dirty="0" smtClean="0"/>
              <a:t>,</a:t>
            </a:r>
            <a:endParaRPr lang="pt-PT" sz="1800" b="1" dirty="0" smtClean="0"/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profound research on required State of the Art,</a:t>
            </a:r>
            <a:endParaRPr lang="pt-PT" sz="1800" dirty="0" smtClean="0"/>
          </a:p>
          <a:p>
            <a:pPr lvl="1">
              <a:lnSpc>
                <a:spcPct val="90000"/>
              </a:lnSpc>
            </a:pPr>
            <a:r>
              <a:rPr lang="en-GB" sz="1800" dirty="0" smtClean="0"/>
              <a:t>decent concept of steel structure</a:t>
            </a:r>
            <a:r>
              <a:rPr lang="pl-PL" sz="18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general architecture of buoy's electronics</a:t>
            </a:r>
            <a:r>
              <a:rPr lang="pl-PL" sz="18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first choices concerning some components</a:t>
            </a:r>
            <a:r>
              <a:rPr lang="pl-PL" sz="18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solid market analysis</a:t>
            </a:r>
            <a:endParaRPr lang="pl-PL" sz="1800" dirty="0" smtClean="0"/>
          </a:p>
          <a:p>
            <a:pPr lvl="1">
              <a:lnSpc>
                <a:spcPct val="90000"/>
              </a:lnSpc>
            </a:pPr>
            <a:r>
              <a:rPr lang="pl-PL" sz="1800" dirty="0" err="1" smtClean="0"/>
              <a:t>decisions</a:t>
            </a:r>
            <a:r>
              <a:rPr lang="en-GB" sz="1800" dirty="0" smtClean="0"/>
              <a:t> how to apply sustainability in our project</a:t>
            </a:r>
            <a:endParaRPr lang="pt-PT" sz="1800" dirty="0" smtClean="0"/>
          </a:p>
          <a:p>
            <a:pPr>
              <a:lnSpc>
                <a:spcPct val="90000"/>
              </a:lnSpc>
            </a:pPr>
            <a:r>
              <a:rPr lang="en-GB" sz="2200" b="1" dirty="0" smtClean="0"/>
              <a:t>Future Recommendations/Developments</a:t>
            </a:r>
            <a:r>
              <a:rPr lang="pt-PT" sz="2200" b="1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pl-PL" sz="1800" dirty="0" err="1" smtClean="0"/>
              <a:t>choose</a:t>
            </a:r>
            <a:r>
              <a:rPr lang="pl-PL" sz="1800" dirty="0" smtClean="0"/>
              <a:t> and buy </a:t>
            </a:r>
            <a:r>
              <a:rPr lang="pl-PL" sz="1800" dirty="0" err="1" smtClean="0"/>
              <a:t>all</a:t>
            </a:r>
            <a:r>
              <a:rPr lang="pl-PL" sz="1800" dirty="0" smtClean="0"/>
              <a:t> </a:t>
            </a:r>
            <a:r>
              <a:rPr lang="pl-PL" sz="1800" dirty="0" err="1" smtClean="0"/>
              <a:t>components</a:t>
            </a:r>
            <a:r>
              <a:rPr lang="pl-PL" sz="1800" dirty="0" smtClean="0"/>
              <a:t>,</a:t>
            </a:r>
            <a:endParaRPr lang="pt-PT" sz="1800" dirty="0" smtClean="0"/>
          </a:p>
          <a:p>
            <a:pPr lvl="1">
              <a:lnSpc>
                <a:spcPct val="90000"/>
              </a:lnSpc>
            </a:pPr>
            <a:r>
              <a:rPr lang="pl-PL" sz="1800" dirty="0" err="1" smtClean="0"/>
              <a:t>create</a:t>
            </a:r>
            <a:r>
              <a:rPr lang="pl-PL" sz="1800" dirty="0" smtClean="0"/>
              <a:t> </a:t>
            </a:r>
            <a:r>
              <a:rPr lang="pl-PL" sz="1800" dirty="0" err="1" smtClean="0"/>
              <a:t>precise</a:t>
            </a:r>
            <a:r>
              <a:rPr lang="pl-PL" sz="1800" dirty="0" smtClean="0"/>
              <a:t> </a:t>
            </a:r>
            <a:r>
              <a:rPr lang="pl-PL" sz="1800" dirty="0" err="1" smtClean="0"/>
              <a:t>drawings</a:t>
            </a:r>
            <a:r>
              <a:rPr lang="pl-PL" sz="1800" dirty="0" smtClean="0"/>
              <a:t>: steel </a:t>
            </a:r>
            <a:r>
              <a:rPr lang="pl-PL" sz="1800" dirty="0" err="1" smtClean="0"/>
              <a:t>structure</a:t>
            </a:r>
            <a:r>
              <a:rPr lang="pl-PL" sz="1800" dirty="0" smtClean="0"/>
              <a:t>, </a:t>
            </a:r>
            <a:r>
              <a:rPr lang="pl-PL" sz="1800" dirty="0" err="1" smtClean="0"/>
              <a:t>electrical</a:t>
            </a:r>
            <a:r>
              <a:rPr lang="pl-PL" sz="1800" dirty="0" smtClean="0"/>
              <a:t> </a:t>
            </a:r>
            <a:r>
              <a:rPr lang="pl-PL" sz="1800" dirty="0" err="1" smtClean="0"/>
              <a:t>schematics</a:t>
            </a:r>
            <a:r>
              <a:rPr lang="pl-PL" sz="1800" dirty="0" smtClean="0"/>
              <a:t>, </a:t>
            </a:r>
            <a:r>
              <a:rPr lang="pl-PL" sz="1800" dirty="0" err="1" smtClean="0"/>
              <a:t>signals</a:t>
            </a:r>
            <a:r>
              <a:rPr lang="pl-PL" sz="18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/>
              <a:t>figu</a:t>
            </a:r>
            <a:r>
              <a:rPr lang="nl-BE" sz="1800" dirty="0" smtClean="0"/>
              <a:t>r</a:t>
            </a:r>
            <a:r>
              <a:rPr lang="pl-PL" sz="1800" dirty="0" smtClean="0"/>
              <a:t>e out how to combine all components and build the prototype,</a:t>
            </a:r>
          </a:p>
          <a:p>
            <a:pPr lvl="1">
              <a:lnSpc>
                <a:spcPct val="90000"/>
              </a:lnSpc>
            </a:pPr>
            <a:r>
              <a:rPr lang="pl-PL" sz="1800" dirty="0" smtClean="0"/>
              <a:t>do </a:t>
            </a:r>
            <a:r>
              <a:rPr lang="pl-PL" sz="1800" dirty="0" err="1" smtClean="0"/>
              <a:t>all</a:t>
            </a:r>
            <a:r>
              <a:rPr lang="pl-PL" sz="1800" dirty="0" smtClean="0"/>
              <a:t> </a:t>
            </a:r>
            <a:r>
              <a:rPr lang="pl-PL" sz="1800" dirty="0" err="1" smtClean="0"/>
              <a:t>necessary</a:t>
            </a:r>
            <a:r>
              <a:rPr lang="pl-PL" sz="1800" dirty="0" smtClean="0"/>
              <a:t> </a:t>
            </a:r>
            <a:r>
              <a:rPr lang="pl-PL" sz="1800" dirty="0" err="1" smtClean="0"/>
              <a:t>tests</a:t>
            </a:r>
            <a:r>
              <a:rPr lang="pl-PL" sz="1800" dirty="0" smtClean="0"/>
              <a:t>.</a:t>
            </a:r>
            <a:endParaRPr lang="pt-PT" sz="1800" dirty="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pt-PT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Conclusions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References &amp; Bibliography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BE" sz="1600" dirty="0" smtClean="0"/>
              <a:t>[1] </a:t>
            </a:r>
            <a:r>
              <a:rPr lang="en-US" sz="1600" dirty="0"/>
              <a:t>California Student Sustainability Coalition, „The Three E’s of Sustainability,” [Online]. Available: http://www.sustainabilitycoalition.org/_excerpt/the-three-es-of-sustainability. </a:t>
            </a:r>
            <a:r>
              <a:rPr lang="en-US" sz="1600" dirty="0" smtClean="0"/>
              <a:t>[Accessed </a:t>
            </a:r>
            <a:r>
              <a:rPr lang="en-US" sz="1600" dirty="0"/>
              <a:t>6 April 2013]. 	</a:t>
            </a:r>
            <a:endParaRPr lang="en-US" sz="1600" dirty="0" smtClean="0"/>
          </a:p>
          <a:p>
            <a:pPr algn="l"/>
            <a:r>
              <a:rPr lang="en-US" sz="1600" dirty="0" smtClean="0"/>
              <a:t>[2] </a:t>
            </a:r>
            <a:r>
              <a:rPr lang="en-US" sz="1600" dirty="0" err="1" smtClean="0"/>
              <a:t>SolidWorks</a:t>
            </a:r>
            <a:r>
              <a:rPr lang="en-US" sz="1600" dirty="0"/>
              <a:t>, „Life Cycle Assessment,” 2009. [Online]. Available: http://www.solidworks.com/sustainability/design/2722_ENU_HTML.htm. </a:t>
            </a:r>
            <a:r>
              <a:rPr lang="en-US" sz="1600" dirty="0" smtClean="0"/>
              <a:t>[Accessed </a:t>
            </a:r>
            <a:r>
              <a:rPr lang="en-US" sz="1600" dirty="0"/>
              <a:t>8 April 2013</a:t>
            </a:r>
            <a:r>
              <a:rPr lang="en-US" sz="1600" dirty="0" smtClean="0"/>
              <a:t>].</a:t>
            </a:r>
          </a:p>
          <a:p>
            <a:pPr algn="l"/>
            <a:r>
              <a:rPr lang="nl-BE" sz="1600" dirty="0" smtClean="0"/>
              <a:t>[3] </a:t>
            </a:r>
            <a:r>
              <a:rPr lang="en-GB" sz="1600" dirty="0"/>
              <a:t>Solar Power Resources, “Most Efficient Solar Panels In The Market,” [Online]. Available: http://www.ontario-sea.com/most-efficient-solar-panels-in-the-market/. [Accessed 10 April 2013].</a:t>
            </a:r>
            <a:endParaRPr lang="en-US" sz="1600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604"/>
            <a:ext cx="8281988" cy="2880791"/>
          </a:xfrm>
        </p:spPr>
        <p:txBody>
          <a:bodyPr/>
          <a:lstStyle/>
          <a:p>
            <a:pPr algn="l">
              <a:defRPr/>
            </a:pPr>
            <a:r>
              <a:rPr lang="en-GB" sz="2600" dirty="0" smtClean="0"/>
              <a:t>Team 3:</a:t>
            </a:r>
          </a:p>
          <a:p>
            <a:pPr lvl="1">
              <a:defRPr/>
            </a:pPr>
            <a:r>
              <a:rPr lang="en-GB" sz="2200" dirty="0" err="1" smtClean="0"/>
              <a:t>Bennet</a:t>
            </a:r>
            <a:r>
              <a:rPr lang="en-GB" sz="2200" dirty="0" smtClean="0"/>
              <a:t> </a:t>
            </a:r>
            <a:r>
              <a:rPr lang="en-GB" sz="2200" dirty="0" err="1" smtClean="0"/>
              <a:t>Möller</a:t>
            </a:r>
            <a:r>
              <a:rPr lang="en-GB" sz="2200" dirty="0" smtClean="0"/>
              <a:t>, International Purchases and Sales Engineering</a:t>
            </a:r>
          </a:p>
          <a:p>
            <a:pPr lvl="1">
              <a:defRPr/>
            </a:pPr>
            <a:r>
              <a:rPr lang="en-GB" sz="2200" dirty="0" smtClean="0"/>
              <a:t>Emil </a:t>
            </a:r>
            <a:r>
              <a:rPr lang="en-GB" sz="2200" dirty="0" err="1" smtClean="0"/>
              <a:t>Konrad</a:t>
            </a:r>
            <a:r>
              <a:rPr lang="en-GB" sz="2200" dirty="0" smtClean="0"/>
              <a:t> </a:t>
            </a:r>
            <a:r>
              <a:rPr lang="en-GB" sz="2200" dirty="0" err="1" smtClean="0"/>
              <a:t>Wlazlo</a:t>
            </a:r>
            <a:r>
              <a:rPr lang="en-GB" sz="2200" dirty="0" smtClean="0"/>
              <a:t>, Mechanical Engineering and Applied Computer Science</a:t>
            </a:r>
          </a:p>
          <a:p>
            <a:pPr lvl="1">
              <a:defRPr/>
            </a:pPr>
            <a:r>
              <a:rPr lang="en-GB" sz="2200" dirty="0" smtClean="0"/>
              <a:t>Mateusz </a:t>
            </a:r>
            <a:r>
              <a:rPr lang="en-GB" sz="2200" dirty="0" err="1" smtClean="0"/>
              <a:t>Tarkowski</a:t>
            </a:r>
            <a:r>
              <a:rPr lang="en-GB" sz="2200" dirty="0" smtClean="0"/>
              <a:t>, Mechanical Engineering and Applied Computer Science</a:t>
            </a:r>
          </a:p>
          <a:p>
            <a:pPr lvl="1">
              <a:defRPr/>
            </a:pPr>
            <a:r>
              <a:rPr lang="en-GB" sz="2200" dirty="0" err="1" smtClean="0"/>
              <a:t>Toon</a:t>
            </a:r>
            <a:r>
              <a:rPr lang="en-GB" sz="2200" dirty="0" smtClean="0"/>
              <a:t> Van den </a:t>
            </a:r>
            <a:r>
              <a:rPr lang="en-GB" sz="2200" dirty="0" err="1" smtClean="0"/>
              <a:t>Bleeken</a:t>
            </a:r>
            <a:r>
              <a:rPr lang="en-GB" sz="2200" dirty="0" smtClean="0"/>
              <a:t>, Building and Civil Engineering</a:t>
            </a:r>
          </a:p>
          <a:p>
            <a:pPr lvl="1">
              <a:defRPr/>
            </a:pPr>
            <a:endParaRPr lang="en-GB" sz="2200" dirty="0" smtClean="0"/>
          </a:p>
          <a:p>
            <a:pPr lvl="1">
              <a:defRPr/>
            </a:pPr>
            <a:endParaRPr lang="en-GB" sz="2200" dirty="0" smtClean="0"/>
          </a:p>
          <a:p>
            <a:pPr lvl="1">
              <a:defRPr/>
            </a:pPr>
            <a:endParaRPr lang="en-GB" sz="22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Introduction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81988" cy="4489450"/>
          </a:xfrm>
        </p:spPr>
        <p:txBody>
          <a:bodyPr/>
          <a:lstStyle/>
          <a:p>
            <a:pPr>
              <a:defRPr/>
            </a:pPr>
            <a:r>
              <a:rPr lang="pt-PT" sz="2600" dirty="0" smtClean="0"/>
              <a:t>Project description</a:t>
            </a:r>
          </a:p>
          <a:p>
            <a:pPr lvl="1">
              <a:defRPr/>
            </a:pPr>
            <a:r>
              <a:rPr lang="pt-PT" sz="2200" dirty="0" smtClean="0"/>
              <a:t>2 functions</a:t>
            </a:r>
          </a:p>
          <a:p>
            <a:pPr lvl="1">
              <a:defRPr/>
            </a:pPr>
            <a:endParaRPr lang="pt-PT" sz="2200" dirty="0"/>
          </a:p>
          <a:p>
            <a:pPr>
              <a:defRPr/>
            </a:pPr>
            <a:endParaRPr lang="pt-PT" sz="2600" dirty="0" smtClean="0"/>
          </a:p>
          <a:p>
            <a:pPr>
              <a:defRPr/>
            </a:pPr>
            <a:endParaRPr lang="pt-PT" sz="2600" dirty="0"/>
          </a:p>
          <a:p>
            <a:pPr lvl="1">
              <a:defRPr/>
            </a:pPr>
            <a:endParaRPr lang="pt-PT" sz="2200" dirty="0" smtClean="0"/>
          </a:p>
          <a:p>
            <a:pPr lvl="1">
              <a:defRPr/>
            </a:pPr>
            <a:r>
              <a:rPr lang="pt-PT" sz="2200" dirty="0"/>
              <a:t>r</a:t>
            </a:r>
            <a:r>
              <a:rPr lang="pt-PT" sz="2200" dirty="0" smtClean="0"/>
              <a:t>econfigarable</a:t>
            </a:r>
          </a:p>
          <a:p>
            <a:pPr>
              <a:defRPr/>
            </a:pPr>
            <a:r>
              <a:rPr lang="pt-PT" sz="2600" dirty="0" smtClean="0"/>
              <a:t>Motivation</a:t>
            </a:r>
          </a:p>
          <a:p>
            <a:pPr lvl="1">
              <a:defRPr/>
            </a:pPr>
            <a:endParaRPr lang="pt-PT" sz="2200" dirty="0"/>
          </a:p>
          <a:p>
            <a:pPr lvl="1">
              <a:defRPr/>
            </a:pPr>
            <a:endParaRPr lang="pt-PT" sz="2200" dirty="0" smtClean="0"/>
          </a:p>
          <a:p>
            <a:pPr lvl="1">
              <a:defRPr/>
            </a:pPr>
            <a:endParaRPr lang="pt-PT" sz="2200" dirty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Introduction</a:t>
            </a:r>
            <a:endParaRPr lang="en-US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1254016" y="2554119"/>
            <a:ext cx="2376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dirty="0" smtClean="0"/>
              <a:t>Regatta mode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4416283" y="2044005"/>
            <a:ext cx="3534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Environmental mode</a:t>
            </a:r>
            <a:endParaRPr lang="en-GB" dirty="0"/>
          </a:p>
        </p:txBody>
      </p:sp>
      <p:pic>
        <p:nvPicPr>
          <p:cNvPr id="4" name="Story Board R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17159" y="3162084"/>
            <a:ext cx="2160000" cy="1215000"/>
          </a:xfrm>
          <a:prstGeom prst="rect">
            <a:avLst/>
          </a:prstGeom>
        </p:spPr>
      </p:pic>
      <p:pic>
        <p:nvPicPr>
          <p:cNvPr id="6" name="Story Board 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03521" y="2635891"/>
            <a:ext cx="2160000" cy="1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9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Art</a:t>
            </a:r>
            <a:endParaRPr lang="en-GB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14282" y="1285860"/>
            <a:ext cx="1928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Anchors</a:t>
            </a:r>
            <a:endParaRPr lang="pl-PL" dirty="0"/>
          </a:p>
        </p:txBody>
      </p:sp>
      <p:pic>
        <p:nvPicPr>
          <p:cNvPr id="5" name="Obraz 4" descr="C:\Users\Mateusz\Desktop\danfort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1504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teusz\Desktop\cq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Mateusz\Desktop\del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643182"/>
            <a:ext cx="2190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Mateusz\Desktop\cla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429132"/>
            <a:ext cx="1857388" cy="14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Mateusz\Desktop\SEMESTER VI\EPS\Mooring,placing a buoy\spad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643446"/>
            <a:ext cx="2189284" cy="12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Mateusz\Desktop\SEMESTER VI\EPS\Mooring,placing a buoy\fisherma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429132"/>
            <a:ext cx="2071702" cy="144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Mateusz\Desktop\batter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57166"/>
            <a:ext cx="3162584" cy="2016126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214282" y="1285860"/>
            <a:ext cx="2000264" cy="57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Batteries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4282" y="1285860"/>
            <a:ext cx="13838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l-PL" dirty="0" smtClean="0"/>
              <a:t>Camera</a:t>
            </a:r>
            <a:endParaRPr lang="pl-PL" dirty="0"/>
          </a:p>
        </p:txBody>
      </p:sp>
      <p:pic>
        <p:nvPicPr>
          <p:cNvPr id="8195" name="Picture 3" descr="C:\Users\Mateusz\Desktop\came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500306"/>
            <a:ext cx="1827553" cy="1908166"/>
          </a:xfrm>
          <a:prstGeom prst="rect">
            <a:avLst/>
          </a:prstGeom>
          <a:noFill/>
        </p:spPr>
      </p:pic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2500298" y="1214422"/>
          <a:ext cx="5572164" cy="4953353"/>
        </p:xfrm>
        <a:graphic>
          <a:graphicData uri="http://schemas.openxmlformats.org/drawingml/2006/table">
            <a:tbl>
              <a:tblPr/>
              <a:tblGrid>
                <a:gridCol w="1693913"/>
                <a:gridCol w="1587524"/>
                <a:gridCol w="1216462"/>
                <a:gridCol w="1074265"/>
              </a:tblGrid>
              <a:tr h="33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  <a:t>Product name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i="1">
                          <a:latin typeface="Times New Roman"/>
                          <a:ea typeface="Calibri"/>
                          <a:cs typeface="Times New Roman"/>
                        </a:rPr>
                        <a:t>Superyacht Underwater Colour Surveillance System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i="1">
                          <a:latin typeface="Times New Roman"/>
                          <a:ea typeface="Calibri"/>
                          <a:cs typeface="Times New Roman"/>
                        </a:rPr>
                        <a:t>GoPro Hero 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i="1">
                          <a:latin typeface="Times New Roman"/>
                          <a:ea typeface="Calibri"/>
                          <a:cs typeface="Times New Roman"/>
                        </a:rPr>
                        <a:t>- black edition- 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i="1">
                          <a:latin typeface="Times New Roman"/>
                          <a:ea typeface="Calibri"/>
                          <a:cs typeface="Times New Roman"/>
                        </a:rPr>
                        <a:t>Logitech HD Webcam C270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  <a:t>Price [</a:t>
                      </a:r>
                      <a:r>
                        <a:rPr lang="nl-BE" sz="900" b="1" dirty="0">
                          <a:latin typeface="Times New Roman"/>
                          <a:ea typeface="Calibri"/>
                          <a:cs typeface="Arial"/>
                        </a:rPr>
                        <a:t>€</a:t>
                      </a:r>
                      <a: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449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19,99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  <a:t>Dimensions (l x w x h) </a:t>
                      </a:r>
                      <a:b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nl-BE" sz="900" b="1" dirty="0">
                          <a:latin typeface="Times New Roman"/>
                          <a:ea typeface="Calibri"/>
                          <a:cs typeface="Times New Roman"/>
                        </a:rPr>
                        <a:t>[mm]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188 x 40 x 95.5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59 x 41 x 21,2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Weight [g]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dirty="0">
                          <a:latin typeface="Times New Roman"/>
                          <a:ea typeface="Calibri"/>
                          <a:cs typeface="Times New Roman"/>
                        </a:rPr>
                        <a:t>363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Power supply voltage [V/mAh]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12 / 500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Energy consumption [W]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Waterproof [yes/no]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dirty="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UV-proof [yes/no]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Ues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Working temp. [°C]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-5 to 70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Others: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Interface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Resolution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Waterproof (depth)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Battery type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420p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20m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 USB/SD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1080p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60m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1050mAh lithium-ion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- USB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Special features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9 LEDs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Ultra wide angle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Ultra sharp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Internal memory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 dirty="0">
                          <a:latin typeface="Times New Roman"/>
                          <a:ea typeface="Calibri"/>
                          <a:cs typeface="Times New Roman"/>
                        </a:rPr>
                        <a:t>Waterproof housing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Advantages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Small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Integrated datalogger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HD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Housing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dirty="0">
                          <a:latin typeface="Times New Roman"/>
                          <a:ea typeface="Calibri"/>
                          <a:cs typeface="Times New Roman"/>
                        </a:rPr>
                        <a:t>- Price</a:t>
                      </a:r>
                      <a:endParaRPr lang="pl-PL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900" b="1">
                          <a:latin typeface="Times New Roman"/>
                          <a:ea typeface="Calibri"/>
                          <a:cs typeface="Times New Roman"/>
                        </a:rPr>
                        <a:t>Disadvantages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nl-BE" sz="9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Price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Energy </a:t>
                      </a:r>
                      <a:b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consumption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Dimension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Power consumption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 Price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mbria"/>
                        <a:buChar char="-"/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Charging option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49" marR="56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285720" y="2357430"/>
          <a:ext cx="8028997" cy="3571899"/>
        </p:xfrm>
        <a:graphic>
          <a:graphicData uri="http://schemas.openxmlformats.org/drawingml/2006/table">
            <a:tbl>
              <a:tblPr/>
              <a:tblGrid>
                <a:gridCol w="1890468"/>
                <a:gridCol w="927738"/>
                <a:gridCol w="1456711"/>
                <a:gridCol w="1582850"/>
                <a:gridCol w="1114098"/>
                <a:gridCol w="1057132"/>
              </a:tblGrid>
              <a:tr h="76175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Lead-acid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Nickel-cadmium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(NiCd)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Nickel-metal-hydride (NiMH)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Lithium-ion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(Li</a:t>
                      </a:r>
                      <a:r>
                        <a:rPr lang="en-US" sz="1400" b="1">
                          <a:latin typeface="MS Gothic"/>
                          <a:ea typeface="Calibri"/>
                          <a:cs typeface="Times New Roman"/>
                        </a:rPr>
                        <a:t>‑</a:t>
                      </a: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ion)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Li-polymer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37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Specific energy density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(Wh/kg)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30-50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45-80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60-120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150-190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130–200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Cycle life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200-300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300-500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1200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&gt;1000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Fast-charge time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(h)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8-16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2-4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 or less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 or less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Nominal cell voltage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(V)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Self-discharge/month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Toxicity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Very high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Very high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Price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Very high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945" marR="879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285720" y="3143248"/>
          <a:ext cx="7989679" cy="2523744"/>
        </p:xfrm>
        <a:graphic>
          <a:graphicData uri="http://schemas.openxmlformats.org/drawingml/2006/table">
            <a:tbl>
              <a:tblPr/>
              <a:tblGrid>
                <a:gridCol w="2112350"/>
                <a:gridCol w="1389217"/>
                <a:gridCol w="1464718"/>
                <a:gridCol w="1734845"/>
                <a:gridCol w="1288549"/>
              </a:tblGrid>
              <a:tr h="277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GSM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UMTS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Wi-Fi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Bluetooth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Max range [m]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35 000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?? (a little less than GSM)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Max data capacity [Mb/s]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0,23 (EDGE)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21,6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1024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Power consumption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high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Need of in-between device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No (Wi-Fi Direct)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Times New Roman"/>
                          <a:ea typeface="Times New Roman"/>
                          <a:cs typeface="Times New Roman"/>
                        </a:rPr>
                        <a:t>Cost of module (€)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50 - 150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100 - 550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10 - 50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5 - 90</a:t>
                      </a:r>
                      <a:endParaRPr lang="pl-PL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0592" marR="90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214282" y="1285860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Communication</a:t>
            </a:r>
            <a:endParaRPr lang="pl-PL" dirty="0"/>
          </a:p>
        </p:txBody>
      </p:sp>
      <p:pic>
        <p:nvPicPr>
          <p:cNvPr id="8196" name="Picture 4" descr="C:\Users\Mateusz\Desktop\communica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1214422"/>
            <a:ext cx="1402839" cy="1728778"/>
          </a:xfrm>
          <a:prstGeom prst="rect">
            <a:avLst/>
          </a:prstGeom>
          <a:noFill/>
        </p:spPr>
      </p:pic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3071802" y="285728"/>
          <a:ext cx="5393416" cy="5643604"/>
        </p:xfrm>
        <a:graphic>
          <a:graphicData uri="http://schemas.openxmlformats.org/drawingml/2006/table">
            <a:tbl>
              <a:tblPr/>
              <a:tblGrid>
                <a:gridCol w="1066007"/>
                <a:gridCol w="926131"/>
                <a:gridCol w="926131"/>
                <a:gridCol w="926131"/>
                <a:gridCol w="851822"/>
                <a:gridCol w="697194"/>
              </a:tblGrid>
              <a:tr h="36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Product name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STM32VL Discovery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STM32F3 Discovery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STM32F4 Discovery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Raspberry Pi B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Arduino Uno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Price [€]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Voltage needed [V]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 or 3.3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 or 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 or 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3,3 or 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Working temp. [°C]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-40 to +85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-40 to +85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-40 to +85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0 to +70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-40 to +85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Microcontroller</a:t>
                      </a: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 Flash memory [kB]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 RAM [kB]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 core frequency [MHz]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 number of pins [-]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 max current consumption [mA]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>
                          <a:latin typeface="Times New Roman"/>
                          <a:ea typeface="Calibri"/>
                          <a:cs typeface="Times New Roman"/>
                        </a:rPr>
                        <a:t>-supported interfaces (number):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STM32F100RBT6B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15,4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I2C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USART (3)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SPI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CEC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STM32F303VCT6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256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66,2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I2C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USART (3)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UART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SPI (3)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CEC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I2S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CAN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USB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STM32F407VGT6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1024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- I2C (3)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- USART (4)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- UART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de-DE" sz="800">
                          <a:latin typeface="Times New Roman"/>
                          <a:ea typeface="Calibri"/>
                          <a:cs typeface="Times New Roman"/>
                        </a:rPr>
                        <a:t>- SPI (3)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CEC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I2S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CAN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USB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SDIO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ethernet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ARM1176JZF-S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512*1024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??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I2C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No info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UART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SPI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_tradnl" sz="800">
                          <a:latin typeface="Times New Roman"/>
                          <a:ea typeface="Calibri"/>
                          <a:cs typeface="Times New Roman"/>
                        </a:rPr>
                        <a:t>No info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_tradnl" sz="800">
                          <a:latin typeface="Times New Roman"/>
                          <a:ea typeface="Calibri"/>
                          <a:cs typeface="Times New Roman"/>
                        </a:rPr>
                        <a:t>No info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_tradnl" sz="800">
                          <a:latin typeface="Times New Roman"/>
                          <a:ea typeface="Calibri"/>
                          <a:cs typeface="Times New Roman"/>
                        </a:rPr>
                        <a:t>- USB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SDIO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ethernet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ATmega328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- I2C (2)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- USART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- SPI (1)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Number of I/O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51 GPIOs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_tradnl" sz="800">
                          <a:latin typeface="Times New Roman"/>
                          <a:ea typeface="Calibri"/>
                          <a:cs typeface="Times New Roman"/>
                        </a:rPr>
                        <a:t>45 normal GPIOs, 42 5V tolerant GPIOs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82 GPIOs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8 GPIOs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nl-BE" sz="800">
                          <a:latin typeface="Times New Roman"/>
                          <a:ea typeface="Calibri"/>
                          <a:cs typeface="Times New Roman"/>
                        </a:rPr>
                        <a:t>14 digital I/O, 6 analog inputs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Fixed interfaces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HDMI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LAN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RCA video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900" b="1">
                          <a:latin typeface="Times New Roman"/>
                          <a:ea typeface="Calibri"/>
                          <a:cs typeface="Times New Roman"/>
                        </a:rPr>
                        <a:t>Special features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800">
                        <a:latin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accelerometer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gyroscope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e-compass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accelerometer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- 2 motion sensors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microphone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- SD card socket</a:t>
                      </a:r>
                      <a:endParaRPr lang="pl-PL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82" marR="52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7" name="Picture 5" descr="C:\Users\Mateusz\Desktop\raspberry p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2857496"/>
            <a:ext cx="2416959" cy="1611306"/>
          </a:xfrm>
          <a:prstGeom prst="rect">
            <a:avLst/>
          </a:prstGeom>
          <a:noFill/>
        </p:spPr>
      </p:pic>
      <p:sp>
        <p:nvSpPr>
          <p:cNvPr id="32" name="pole tekstowe 31"/>
          <p:cNvSpPr txBox="1"/>
          <p:nvPr/>
        </p:nvSpPr>
        <p:spPr>
          <a:xfrm>
            <a:off x="214282" y="128586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Control</a:t>
            </a:r>
            <a:r>
              <a:rPr lang="pl-PL" dirty="0" smtClean="0"/>
              <a:t> unit</a:t>
            </a:r>
            <a:endParaRPr lang="pl-PL" dirty="0"/>
          </a:p>
        </p:txBody>
      </p: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571472" y="2285992"/>
          <a:ext cx="7786742" cy="3693835"/>
        </p:xfrm>
        <a:graphic>
          <a:graphicData uri="http://schemas.openxmlformats.org/drawingml/2006/table">
            <a:tbl>
              <a:tblPr/>
              <a:tblGrid>
                <a:gridCol w="1641797"/>
                <a:gridCol w="1203559"/>
                <a:gridCol w="1267535"/>
                <a:gridCol w="1267535"/>
                <a:gridCol w="1206757"/>
                <a:gridCol w="1199559"/>
              </a:tblGrid>
              <a:tr h="3598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Hard disk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>
                          <a:latin typeface="Times New Roman"/>
                          <a:ea typeface="Calibri"/>
                          <a:cs typeface="Times New Roman"/>
                        </a:rPr>
                        <a:t>WD MY PASSPORT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Optical disk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000"/>
                        </a:spcBef>
                        <a:spcAft>
                          <a:spcPts val="45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Flash drive 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Toshiba USB 3.0 Flash Drive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Flash memory card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latin typeface="Times New Roman"/>
                          <a:ea typeface="Calibri"/>
                          <a:cs typeface="Times New Roman"/>
                        </a:rPr>
                        <a:t>Sandisk SDHC Extreme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4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DVD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Maximum capacity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500 GB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700 MB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4,7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32 GB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32 GB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Data transfer speed (MB/s)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30-40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Dimensions (mm)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83 x 110 x 15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(w x d x h)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120 x 1,2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(diameter x h)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120 x 1,2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(diameter x h)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21 x 69 x 10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(w x d x h)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24 x 32 x 2.1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(w x d x h)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Weight (g)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Times New Roman"/>
                          <a:ea typeface="Calibri"/>
                          <a:cs typeface="Times New Roman"/>
                        </a:rPr>
                        <a:t>Power consumption for transferring data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High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High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High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Low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Low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Calibri"/>
                          <a:cs typeface="Times New Roman"/>
                        </a:rPr>
                        <a:t>Price</a:t>
                      </a:r>
                      <a:endParaRPr lang="pl-PL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€90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&lt; €1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1€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€30</a:t>
                      </a:r>
                      <a:endParaRPr lang="pl-PL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Calibri"/>
                          <a:cs typeface="Times New Roman"/>
                        </a:rPr>
                        <a:t>€25</a:t>
                      </a:r>
                      <a:endParaRPr lang="pl-PL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6368" marR="8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214282" y="1285860"/>
            <a:ext cx="2500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smtClean="0"/>
              <a:t>Data </a:t>
            </a:r>
            <a:r>
              <a:rPr lang="pl-PL" dirty="0" err="1" smtClean="0"/>
              <a:t>storage</a:t>
            </a:r>
            <a:endParaRPr lang="pl-PL" dirty="0"/>
          </a:p>
        </p:txBody>
      </p:sp>
      <p:pic>
        <p:nvPicPr>
          <p:cNvPr id="8198" name="Picture 6" descr="C:\Users\Mateusz\Desktop\hard dis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57166"/>
            <a:ext cx="2000264" cy="1825241"/>
          </a:xfrm>
          <a:prstGeom prst="rect">
            <a:avLst/>
          </a:prstGeom>
          <a:noFill/>
        </p:spPr>
      </p:pic>
      <p:sp>
        <p:nvSpPr>
          <p:cNvPr id="36" name="pole tekstowe 35"/>
          <p:cNvSpPr txBox="1"/>
          <p:nvPr/>
        </p:nvSpPr>
        <p:spPr>
          <a:xfrm>
            <a:off x="214282" y="1285860"/>
            <a:ext cx="5643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Sensors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Wind </a:t>
            </a:r>
            <a:r>
              <a:rPr lang="pl-PL" dirty="0" err="1" smtClean="0"/>
              <a:t>speed</a:t>
            </a:r>
            <a:r>
              <a:rPr lang="pl-PL" dirty="0" smtClean="0"/>
              <a:t> and </a:t>
            </a:r>
            <a:r>
              <a:rPr lang="pl-PL" dirty="0" err="1" smtClean="0"/>
              <a:t>direction</a:t>
            </a:r>
            <a:r>
              <a:rPr lang="pl-PL" dirty="0" smtClean="0"/>
              <a:t> sensor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Buoy</a:t>
            </a:r>
            <a:r>
              <a:rPr lang="pl-PL" dirty="0" smtClean="0"/>
              <a:t> </a:t>
            </a:r>
            <a:r>
              <a:rPr lang="pl-PL" dirty="0" err="1" smtClean="0"/>
              <a:t>orientation</a:t>
            </a:r>
            <a:r>
              <a:rPr lang="pl-PL" dirty="0" smtClean="0"/>
              <a:t> sensor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Air </a:t>
            </a:r>
            <a:r>
              <a:rPr lang="pl-PL" dirty="0" err="1" smtClean="0"/>
              <a:t>temperature</a:t>
            </a:r>
            <a:r>
              <a:rPr lang="pl-PL" dirty="0" smtClean="0"/>
              <a:t> sensor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Air </a:t>
            </a:r>
            <a:r>
              <a:rPr lang="pl-PL" dirty="0" err="1" smtClean="0"/>
              <a:t>pressure</a:t>
            </a:r>
            <a:r>
              <a:rPr lang="pl-PL" dirty="0" smtClean="0"/>
              <a:t> sensor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speed</a:t>
            </a:r>
            <a:r>
              <a:rPr lang="pl-PL" dirty="0" smtClean="0"/>
              <a:t> and </a:t>
            </a:r>
            <a:r>
              <a:rPr lang="pl-PL" dirty="0" err="1" smtClean="0"/>
              <a:t>direction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etc.</a:t>
            </a:r>
            <a:endParaRPr lang="pl-PL" dirty="0"/>
          </a:p>
        </p:txBody>
      </p:sp>
      <p:pic>
        <p:nvPicPr>
          <p:cNvPr id="37" name="Obraz 36" descr="C:\Users\Mateusz\Desktop\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714356"/>
            <a:ext cx="2343150" cy="166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Obraz 37" descr="C:\Users\Mateusz\Desktop\doppler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2714620"/>
            <a:ext cx="88512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Obraz 38" descr="C:\Users\Mateusz\Desktop\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3438" y="3000372"/>
            <a:ext cx="2029750" cy="206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9" grpId="0"/>
      <p:bldP spid="21" grpId="1"/>
      <p:bldP spid="28" grpId="0"/>
      <p:bldP spid="28" grpId="1"/>
      <p:bldP spid="32" grpId="0"/>
      <p:bldP spid="32" grpId="1"/>
      <p:bldP spid="34" grpId="0"/>
      <p:bldP spid="34" grpId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Project Development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1714488"/>
          <a:ext cx="7726731" cy="4290281"/>
        </p:xfrm>
        <a:graphic>
          <a:graphicData uri="http://schemas.openxmlformats.org/drawingml/2006/table">
            <a:tbl>
              <a:tblPr/>
              <a:tblGrid>
                <a:gridCol w="1838377"/>
                <a:gridCol w="2474706"/>
                <a:gridCol w="767461"/>
                <a:gridCol w="853202"/>
                <a:gridCol w="1792985"/>
              </a:tblGrid>
              <a:tr h="344732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</a:t>
                      </a:r>
                      <a:endParaRPr lang="pl-PL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pl-PL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duct</a:t>
                      </a:r>
                      <a:endParaRPr lang="pl-PL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Price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Quantity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732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Fiberglass hull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Fiberglass hull</a:t>
                      </a:r>
                      <a:endParaRPr lang="pl-PL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LSA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732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Steel structure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Stainless steel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+/- €600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ISEP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589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Anchor for sand bottom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Danforth standard galvanized anchor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€19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www.defender.com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589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Anchor for rock bottom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Lewmar Horizon Claw Anchor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€32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www.defender.com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589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Wind speed and direction sensor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Mechanical wind speed and direction sensor 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LSA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714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CTD sensor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Developed by a professor at ISEP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LSA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732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Battery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Lithium-polymer battery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€0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LSA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36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Microcontroller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STM32F3 Discovery kit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€13,5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936"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storage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Flash memory card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pl-PL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l-PL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0871" marR="100871" marT="60523" marB="605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00034" y="1142984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smtClean="0"/>
              <a:t>Materials</a:t>
            </a:r>
            <a:endParaRPr lang="pl-PL" dirty="0"/>
          </a:p>
        </p:txBody>
      </p:sp>
      <p:pic>
        <p:nvPicPr>
          <p:cNvPr id="6" name="Obraz 5" descr="C:\Users\Mateusz\Dropbox\Team3 EPS@ISEP\Project\Pictures\steel structure 1st id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14554"/>
            <a:ext cx="5210774" cy="38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00034" y="1142984"/>
            <a:ext cx="385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err="1" smtClean="0"/>
              <a:t>Architecture</a:t>
            </a:r>
            <a:endParaRPr lang="pl-PL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500034" y="1571612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dirty="0" smtClean="0"/>
              <a:t>Steel </a:t>
            </a:r>
            <a:r>
              <a:rPr lang="pl-PL" dirty="0" err="1" smtClean="0"/>
              <a:t>structure</a:t>
            </a:r>
            <a:endParaRPr lang="pl-PL" dirty="0" smtClean="0"/>
          </a:p>
        </p:txBody>
      </p:sp>
      <p:pic>
        <p:nvPicPr>
          <p:cNvPr id="9" name="Obraz 8" descr="C:\Users\Mateusz\Dropbox\Team3 EPS@ISEP\Project\Pictures\Steel Construction\2nd ide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215699" cy="472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Users\Mateusz\Dropbox\Team3 EPS@ISEP\Project\Pictures\Steel Construction\2ndd ide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2619204" cy="239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Mateusz\Dropbox\Team3 EPS@ISEP\Project\The Project\Drawings, diagrams etc\sketch of elecotronic part (3)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643050"/>
            <a:ext cx="5760720" cy="45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500034" y="1571612"/>
            <a:ext cx="1876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l-PL" dirty="0" smtClean="0"/>
              <a:t>Electronics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  <p:bldP spid="8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Marketing Plan</a:t>
            </a:r>
            <a:endParaRPr lang="pt-PT" dirty="0"/>
          </a:p>
        </p:txBody>
      </p:sp>
      <p:sp>
        <p:nvSpPr>
          <p:cNvPr id="8" name="Pfeil nach rechts 7"/>
          <p:cNvSpPr/>
          <p:nvPr/>
        </p:nvSpPr>
        <p:spPr>
          <a:xfrm>
            <a:off x="395536" y="3356992"/>
            <a:ext cx="7848872" cy="4572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611560" y="3140968"/>
            <a:ext cx="0" cy="529208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691680" y="3501008"/>
            <a:ext cx="0" cy="550912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3059832" y="3140968"/>
            <a:ext cx="0" cy="529208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724128" y="3140968"/>
            <a:ext cx="0" cy="529208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499992" y="3501008"/>
            <a:ext cx="0" cy="550912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092280" y="3501008"/>
            <a:ext cx="0" cy="550912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79512" y="206084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/>
              <a:t>Market      Analysis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707904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Autonomous Sailing Boat</a:t>
            </a:r>
            <a:endParaRPr lang="en-GB" sz="2000" dirty="0"/>
          </a:p>
        </p:txBody>
      </p:sp>
      <p:sp>
        <p:nvSpPr>
          <p:cNvPr id="31" name="Textfeld 30"/>
          <p:cNvSpPr txBox="1"/>
          <p:nvPr/>
        </p:nvSpPr>
        <p:spPr>
          <a:xfrm>
            <a:off x="5004048" y="20608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Businesses/ Tourism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372200" y="443711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Professional Sailing</a:t>
            </a:r>
            <a:endParaRPr lang="en-GB" sz="2000" dirty="0"/>
          </a:p>
        </p:txBody>
      </p:sp>
      <p:sp>
        <p:nvSpPr>
          <p:cNvPr id="33" name="Textfeld 32"/>
          <p:cNvSpPr txBox="1"/>
          <p:nvPr/>
        </p:nvSpPr>
        <p:spPr>
          <a:xfrm>
            <a:off x="1115616" y="44371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Strategy/ Positioning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4139952" y="3140968"/>
            <a:ext cx="0" cy="914400"/>
          </a:xfrm>
          <a:prstGeom prst="line">
            <a:avLst/>
          </a:prstGeom>
          <a:ln>
            <a:gradFill flip="none" rotWithShape="1">
              <a:gsLst>
                <a:gs pos="6700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411760" y="184482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Adapted Marketing Mix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5436096" y="3140968"/>
            <a:ext cx="0" cy="914400"/>
          </a:xfrm>
          <a:prstGeom prst="line">
            <a:avLst/>
          </a:prstGeom>
          <a:ln>
            <a:gradFill flip="none" rotWithShape="1">
              <a:gsLst>
                <a:gs pos="0">
                  <a:srgbClr val="FF0000">
                    <a:alpha val="76000"/>
                  </a:srgb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3203848" y="37170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Planning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11960" y="306896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1st objective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08104" y="37890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2nd objective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Energy and Sustainability</a:t>
            </a:r>
            <a:endParaRPr lang="pt-PT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The three E’s [1]</a:t>
            </a:r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General </a:t>
            </a:r>
            <a:r>
              <a:rPr lang="pt-PT" dirty="0"/>
              <a:t>concerns before and during development:</a:t>
            </a:r>
          </a:p>
          <a:p>
            <a:pPr lvl="1"/>
            <a:r>
              <a:rPr lang="pt-PT" dirty="0"/>
              <a:t>the reuse of materials and reduction of raw material</a:t>
            </a:r>
          </a:p>
          <a:p>
            <a:pPr lvl="1"/>
            <a:r>
              <a:rPr lang="pt-PT" dirty="0"/>
              <a:t>reduction of power consumption</a:t>
            </a:r>
          </a:p>
          <a:p>
            <a:pPr lvl="1"/>
            <a:r>
              <a:rPr lang="pt-PT" dirty="0"/>
              <a:t>use of eco-friendly materials</a:t>
            </a:r>
          </a:p>
          <a:p>
            <a:endParaRPr lang="pt-PT" dirty="0"/>
          </a:p>
        </p:txBody>
      </p:sp>
      <p:pic>
        <p:nvPicPr>
          <p:cNvPr id="4" name="Bild 1" descr="Macintosh HD:Users:Bennet:Dropbox:ISEP:Team3 EPS@ISEP:Project:Report:5. Sustainability:tbl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5478"/>
            <a:ext cx="2738755" cy="224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Energy and Sustainability</a:t>
            </a:r>
            <a:endParaRPr lang="pt-PT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Materials for the prototype</a:t>
            </a:r>
          </a:p>
          <a:p>
            <a:pPr lvl="1"/>
            <a:r>
              <a:rPr lang="pt-PT" dirty="0" smtClean="0"/>
              <a:t>batteries</a:t>
            </a:r>
          </a:p>
          <a:p>
            <a:pPr lvl="1"/>
            <a:r>
              <a:rPr lang="pt-PT" dirty="0" smtClean="0"/>
              <a:t>electronic components</a:t>
            </a:r>
          </a:p>
          <a:p>
            <a:pPr lvl="1"/>
            <a:r>
              <a:rPr lang="pt-PT" dirty="0" smtClean="0"/>
              <a:t>fibreglass hull</a:t>
            </a:r>
          </a:p>
          <a:p>
            <a:pPr lvl="1"/>
            <a:r>
              <a:rPr lang="pt-PT" dirty="0" smtClean="0"/>
              <a:t>stainless steelstructure</a:t>
            </a:r>
          </a:p>
          <a:p>
            <a:r>
              <a:rPr lang="pt-PT" dirty="0" smtClean="0"/>
              <a:t>LCA </a:t>
            </a:r>
            <a:r>
              <a:rPr lang="pt-PT" dirty="0"/>
              <a:t>of the final </a:t>
            </a:r>
            <a:r>
              <a:rPr lang="pt-PT" dirty="0" smtClean="0"/>
              <a:t>product [2]</a:t>
            </a:r>
          </a:p>
          <a:p>
            <a:r>
              <a:rPr lang="pt-PT" dirty="0" smtClean="0"/>
              <a:t>Future improvements</a:t>
            </a:r>
          </a:p>
          <a:p>
            <a:pPr lvl="1"/>
            <a:r>
              <a:rPr lang="pt-PT" dirty="0" smtClean="0"/>
              <a:t>solar panels [3]</a:t>
            </a:r>
          </a:p>
          <a:p>
            <a:pPr lvl="1"/>
            <a:r>
              <a:rPr lang="pt-PT" dirty="0" smtClean="0"/>
              <a:t>servomotor</a:t>
            </a:r>
          </a:p>
          <a:p>
            <a:pPr lvl="1"/>
            <a:r>
              <a:rPr lang="pt-PT" dirty="0" smtClean="0"/>
              <a:t>certificates and labels</a:t>
            </a:r>
          </a:p>
          <a:p>
            <a:pPr marL="0" indent="0">
              <a:buNone/>
            </a:pPr>
            <a:endParaRPr lang="pt-PT" dirty="0" smtClean="0"/>
          </a:p>
          <a:p>
            <a:pPr lvl="1"/>
            <a:endParaRPr lang="pt-PT" dirty="0" smtClean="0"/>
          </a:p>
        </p:txBody>
      </p:sp>
      <p:pic>
        <p:nvPicPr>
          <p:cNvPr id="4" name="Afbeelding 3" descr="http://www.solidworks.com/sustainability/docs/LCA_graphic_for_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356466" cy="295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177" y="4725143"/>
            <a:ext cx="1584176" cy="12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7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dirty="0" smtClean="0"/>
              <a:t>Ethics and Deontology</a:t>
            </a:r>
            <a:endParaRPr lang="pt-PT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General </a:t>
            </a:r>
            <a:r>
              <a:rPr lang="pl-PL" dirty="0" err="1" smtClean="0"/>
              <a:t>concerns</a:t>
            </a:r>
            <a:endParaRPr lang="pl-PL" dirty="0" smtClean="0"/>
          </a:p>
          <a:p>
            <a:pPr lvl="1"/>
            <a:r>
              <a:rPr lang="pl-PL" dirty="0" err="1" smtClean="0"/>
              <a:t>Code</a:t>
            </a:r>
            <a:r>
              <a:rPr lang="pl-PL" dirty="0" smtClean="0"/>
              <a:t> of </a:t>
            </a:r>
            <a:r>
              <a:rPr lang="pl-PL" dirty="0" err="1" smtClean="0"/>
              <a:t>ethics</a:t>
            </a:r>
            <a:endParaRPr lang="pl-PL" dirty="0" smtClean="0"/>
          </a:p>
          <a:p>
            <a:r>
              <a:rPr lang="pl-PL" dirty="0" err="1" smtClean="0"/>
              <a:t>Four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ethical</a:t>
            </a:r>
            <a:r>
              <a:rPr lang="pl-PL" dirty="0" smtClean="0"/>
              <a:t> </a:t>
            </a:r>
            <a:r>
              <a:rPr lang="pl-PL" dirty="0" err="1" smtClean="0"/>
              <a:t>aspects</a:t>
            </a:r>
            <a:r>
              <a:rPr lang="pl-PL" dirty="0" smtClean="0"/>
              <a:t>:</a:t>
            </a:r>
          </a:p>
          <a:p>
            <a:pPr lvl="1"/>
            <a:r>
              <a:rPr lang="en-GB" dirty="0" smtClean="0"/>
              <a:t>engineering ethics </a:t>
            </a:r>
            <a:endParaRPr lang="pl-PL" dirty="0" smtClean="0"/>
          </a:p>
          <a:p>
            <a:pPr lvl="1"/>
            <a:r>
              <a:rPr lang="en-GB" dirty="0" smtClean="0"/>
              <a:t>sales and marketing ethics </a:t>
            </a:r>
            <a:endParaRPr lang="pl-PL" dirty="0" smtClean="0"/>
          </a:p>
          <a:p>
            <a:pPr lvl="1"/>
            <a:r>
              <a:rPr lang="en-GB" dirty="0" smtClean="0"/>
              <a:t>academic ethics </a:t>
            </a:r>
            <a:endParaRPr lang="pl-PL" dirty="0" smtClean="0"/>
          </a:p>
          <a:p>
            <a:pPr lvl="1"/>
            <a:r>
              <a:rPr lang="en-GB" dirty="0" smtClean="0"/>
              <a:t>environmental ethics issue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1313" marR="0" indent="-341313" algn="l" defTabSz="449263" rtl="0" eaLnBrk="0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Char char="•"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1313" marR="0" indent="-341313" algn="l" defTabSz="449263" rtl="0" eaLnBrk="0" fontAlgn="base" latinLnBrk="0" hangingPunct="0">
          <a:lnSpc>
            <a:spcPct val="100000"/>
          </a:lnSpc>
          <a:spcBef>
            <a:spcPts val="2400"/>
          </a:spcBef>
          <a:spcAft>
            <a:spcPct val="0"/>
          </a:spcAft>
          <a:buClr>
            <a:srgbClr val="000000"/>
          </a:buClr>
          <a:buSzPct val="100000"/>
          <a:buFont typeface="Calibri" pitchFamily="34" charset="0"/>
          <a:buChar char="•"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1230</Words>
  <Application>Microsoft Office PowerPoint</Application>
  <PresentationFormat>Pokaz na ekranie (4:3)</PresentationFormat>
  <Paragraphs>458</Paragraphs>
  <Slides>11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Default Design</vt:lpstr>
      <vt:lpstr>Electronic buoy</vt:lpstr>
      <vt:lpstr>Introduction</vt:lpstr>
      <vt:lpstr>Introduction</vt:lpstr>
      <vt:lpstr>State of the Art</vt:lpstr>
      <vt:lpstr>Project Development</vt:lpstr>
      <vt:lpstr>Marketing Plan</vt:lpstr>
      <vt:lpstr>Energy and Sustainability</vt:lpstr>
      <vt:lpstr>Energy and Sustainability</vt:lpstr>
      <vt:lpstr>Ethics and Deontology</vt:lpstr>
      <vt:lpstr>Conclusions</vt:lpstr>
      <vt:lpstr>References &amp; 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Barata</dc:creator>
  <cp:lastModifiedBy>Mateusz</cp:lastModifiedBy>
  <cp:revision>134</cp:revision>
  <dcterms:modified xsi:type="dcterms:W3CDTF">2013-04-15T16:34:20Z</dcterms:modified>
</cp:coreProperties>
</file>